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5" roundtripDataSignature="AMtx7miYEtNeHkOyx0ZXsrCOrslN+uHRm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Alonna Too-Chiobi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1974B27-24B8-424B-9478-2ED795F444C4}">
  <a:tblStyle styleId="{11974B27-24B8-424B-9478-2ED795F444C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4461DC-CDDD-4D8E-916B-5E3B0D4F702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5" Type="http://customschemas.google.com/relationships/presentationmetadata" Target="metadata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10-24T16:59:07.268">
    <p:pos x="6000" y="0"/>
    <p:text>Needs to be updated, power supply integration should be green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imWev5U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730d4ceba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  <p:sp>
        <p:nvSpPr>
          <p:cNvPr id="56" name="Google Shape;56;g1730d4ceba5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730d4ceba5_0_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730d4ceba5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1730d4ceba5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730d4ceba5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1" name="Google Shape;141;g1730d4ceba5_2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730d4ceba5_2_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1730d4ceba5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730d4ceba5_4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1730d4ceba5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730d4ceba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0" name="Google Shape;170;g1730d4ceba5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730d4ceba5_2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1730d4ceba5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730d4ceba5_2_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1730d4ceba5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730d4ceba5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Kyle</a:t>
            </a:r>
            <a:endParaRPr/>
          </a:p>
        </p:txBody>
      </p:sp>
      <p:sp>
        <p:nvSpPr>
          <p:cNvPr id="63" name="Google Shape;63;g1730d4ceba5_1_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730d4ceba5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70" name="Google Shape;70;g1730d4ceba5_1_1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730d4ceba5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6" name="Google Shape;86;g1730d4ceba5_1_1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730d4ceba5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4" name="Google Shape;94;g1730d4ceba5_2_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730d4ceba5_0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1730d4ceba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730d4ceba5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4" name="Google Shape;114;g1730d4ceba5_2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730d4ceba5_2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1730d4ceba5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1" name="Google Shape;2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" name="Google Shape;25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14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14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5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3" name="Google Shape;43;p16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4" name="Google Shape;44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7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7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7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" name="Google Shape;5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jpg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730d4ceba5_1_0"/>
          <p:cNvSpPr txBox="1"/>
          <p:nvPr>
            <p:ph type="ctrTitle"/>
          </p:nvPr>
        </p:nvSpPr>
        <p:spPr>
          <a:xfrm>
            <a:off x="1870350" y="4317400"/>
            <a:ext cx="7071600" cy="20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Font typeface="Arial"/>
              <a:buNone/>
            </a:pPr>
            <a:r>
              <a:rPr lang="en-US"/>
              <a:t>Team 6: Telescope Autofocuser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2932"/>
              <a:buFont typeface="Arial"/>
              <a:buNone/>
            </a:pPr>
            <a:r>
              <a:rPr lang="en-US"/>
              <a:t>Bi-Weekly Update 5</a:t>
            </a:r>
            <a:br>
              <a:rPr lang="en-US"/>
            </a:br>
            <a:r>
              <a:rPr lang="en-US" sz="2455"/>
              <a:t>Albin Myscich</a:t>
            </a:r>
            <a:endParaRPr sz="2455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2932"/>
              <a:buFont typeface="Arial"/>
              <a:buNone/>
            </a:pPr>
            <a:r>
              <a:rPr lang="en-US" sz="2455"/>
              <a:t>Alonna Too-Chiobi</a:t>
            </a:r>
            <a:endParaRPr sz="2455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2932"/>
              <a:buFont typeface="Arial"/>
              <a:buNone/>
            </a:pPr>
            <a:r>
              <a:rPr lang="en-US" sz="2455"/>
              <a:t>Camille Watson</a:t>
            </a:r>
            <a:endParaRPr sz="2455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2932"/>
              <a:buFont typeface="Arial"/>
              <a:buNone/>
            </a:pPr>
            <a:r>
              <a:rPr lang="en-US" sz="2455"/>
              <a:t>Joseph Basdeo</a:t>
            </a:r>
            <a:endParaRPr sz="2455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2932"/>
              <a:buFont typeface="Arial"/>
              <a:buNone/>
            </a:pPr>
            <a:r>
              <a:t/>
            </a:r>
            <a:endParaRPr sz="2455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2932"/>
              <a:buFont typeface="Arial"/>
              <a:buNone/>
            </a:pPr>
            <a:r>
              <a:rPr lang="en-US" sz="2455"/>
              <a:t>Sponsor: Dr. Kevin Nowka</a:t>
            </a:r>
            <a:endParaRPr sz="2455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2932"/>
              <a:buFont typeface="Arial"/>
              <a:buNone/>
            </a:pPr>
            <a:r>
              <a:rPr lang="en-US" sz="2455"/>
              <a:t>TA: Max Lesser</a:t>
            </a:r>
            <a:br>
              <a:rPr lang="en-US" sz="2455"/>
            </a:br>
            <a:br>
              <a:rPr lang="en-US" sz="2455"/>
            </a:br>
            <a:endParaRPr sz="2455"/>
          </a:p>
        </p:txBody>
      </p:sp>
      <p:sp>
        <p:nvSpPr>
          <p:cNvPr id="59" name="Google Shape;59;g1730d4ceba5_1_0"/>
          <p:cNvSpPr/>
          <p:nvPr/>
        </p:nvSpPr>
        <p:spPr>
          <a:xfrm>
            <a:off x="0" y="0"/>
            <a:ext cx="6111300" cy="6111300"/>
          </a:xfrm>
          <a:prstGeom prst="diagStripe">
            <a:avLst>
              <a:gd fmla="val 2899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193675" rotWithShape="0" dir="5400000" dist="230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LCOE_logo_HWHT.png" id="60" name="Google Shape;60;g1730d4ceba5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730d4ceba5_0_13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Imager &amp; Mounting Assembly</a:t>
            </a:r>
            <a:endParaRPr/>
          </a:p>
        </p:txBody>
      </p:sp>
      <p:graphicFrame>
        <p:nvGraphicFramePr>
          <p:cNvPr id="135" name="Google Shape;135;g1730d4ceba5_0_13"/>
          <p:cNvGraphicFramePr/>
          <p:nvPr/>
        </p:nvGraphicFramePr>
        <p:xfrm>
          <a:off x="952500" y="1809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{8C4461DC-CDDD-4D8E-916B-5E3B0D4F7022}</a:tableStyleId>
              </a:tblPr>
              <a:tblGrid>
                <a:gridCol w="4700275"/>
                <a:gridCol w="2538725"/>
              </a:tblGrid>
              <a:tr h="297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Image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Error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5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Moon (Unfocused)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Ambient light pollution (reddish hue)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Solution: relocating to dark areas away from city lighting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5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Moon (Focused)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High vs. Low light admittance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Solution: Set ISO values and shutter speed specific to desired space objects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5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Stars (Focused)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Low light admittance  example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36" name="Google Shape;136;g1730d4ceba5_0_13"/>
          <p:cNvPicPr preferRelativeResize="0"/>
          <p:nvPr/>
        </p:nvPicPr>
        <p:blipFill rotWithShape="1">
          <a:blip r:embed="rId3">
            <a:alphaModFix/>
          </a:blip>
          <a:srcRect b="0" l="8308" r="5409" t="0"/>
          <a:stretch/>
        </p:blipFill>
        <p:spPr>
          <a:xfrm>
            <a:off x="2669700" y="2205700"/>
            <a:ext cx="1822901" cy="145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1730d4ceba5_0_13"/>
          <p:cNvPicPr preferRelativeResize="0"/>
          <p:nvPr/>
        </p:nvPicPr>
        <p:blipFill rotWithShape="1">
          <a:blip r:embed="rId4">
            <a:alphaModFix/>
          </a:blip>
          <a:srcRect b="0" l="32881" r="23709" t="40294"/>
          <a:stretch/>
        </p:blipFill>
        <p:spPr>
          <a:xfrm>
            <a:off x="2669688" y="3756675"/>
            <a:ext cx="1822924" cy="141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1730d4ceba5_0_13"/>
          <p:cNvPicPr preferRelativeResize="0"/>
          <p:nvPr/>
        </p:nvPicPr>
        <p:blipFill rotWithShape="1">
          <a:blip r:embed="rId5">
            <a:alphaModFix/>
          </a:blip>
          <a:srcRect b="0" l="7250" r="43256" t="48261"/>
          <a:stretch/>
        </p:blipFill>
        <p:spPr>
          <a:xfrm>
            <a:off x="2669700" y="5268675"/>
            <a:ext cx="1822900" cy="145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730d4ceba5_2_1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Power Supply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88"/>
              <a:t>Camille Watson</a:t>
            </a:r>
            <a:endParaRPr/>
          </a:p>
        </p:txBody>
      </p:sp>
      <p:graphicFrame>
        <p:nvGraphicFramePr>
          <p:cNvPr id="144" name="Google Shape;144;g1730d4ceba5_2_10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{11974B27-24B8-424B-9478-2ED795F444C4}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12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Finished soldering PCB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Validated PCB using line regulation testing 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Began integration between power supply and Raspberry Pi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Performed initial validation with Raspberry Pi using a stress test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Finish validation for PCB using load regulation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Begin validation between power supply and motor subsystem</a:t>
                      </a:r>
                      <a:endParaRPr sz="1800"/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Continue validation between power supply and Raspberry Pi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730d4ceba5_2_36"/>
          <p:cNvSpPr txBox="1"/>
          <p:nvPr>
            <p:ph type="title"/>
          </p:nvPr>
        </p:nvSpPr>
        <p:spPr>
          <a:xfrm>
            <a:off x="609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Power Supply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88"/>
              <a:t>Camille Watson</a:t>
            </a:r>
            <a:endParaRPr/>
          </a:p>
        </p:txBody>
      </p:sp>
      <p:sp>
        <p:nvSpPr>
          <p:cNvPr id="150" name="Google Shape;150;g1730d4ceba5_2_36"/>
          <p:cNvSpPr txBox="1"/>
          <p:nvPr>
            <p:ph type="title"/>
          </p:nvPr>
        </p:nvSpPr>
        <p:spPr>
          <a:xfrm>
            <a:off x="609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Power Supply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88"/>
              <a:t>Camille Watson</a:t>
            </a:r>
            <a:endParaRPr/>
          </a:p>
        </p:txBody>
      </p:sp>
      <p:graphicFrame>
        <p:nvGraphicFramePr>
          <p:cNvPr id="151" name="Google Shape;151;g1730d4ceba5_2_36"/>
          <p:cNvGraphicFramePr/>
          <p:nvPr/>
        </p:nvGraphicFramePr>
        <p:xfrm>
          <a:off x="175625" y="1662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{11974B27-24B8-424B-9478-2ED795F444C4}</a:tableStyleId>
              </a:tblPr>
              <a:tblGrid>
                <a:gridCol w="676825"/>
                <a:gridCol w="669425"/>
                <a:gridCol w="669425"/>
                <a:gridCol w="676825"/>
              </a:tblGrid>
              <a:tr h="284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r>
                        <a:rPr b="1" baseline="-25000" lang="en-US" sz="10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supply</a:t>
                      </a:r>
                      <a:r>
                        <a:rPr b="1" lang="en-US" sz="10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(V)</a:t>
                      </a:r>
                      <a:endParaRPr b="1" sz="10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r>
                        <a:rPr b="1" baseline="-25000" lang="en-US" sz="10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</a:t>
                      </a:r>
                      <a:r>
                        <a:rPr b="1" lang="en-US" sz="10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(V)</a:t>
                      </a:r>
                      <a:endParaRPr b="1" sz="10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r>
                        <a:rPr b="1" baseline="-25000" lang="en-US" sz="10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out1</a:t>
                      </a:r>
                      <a:r>
                        <a:rPr b="1" lang="en-US" sz="10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(V)</a:t>
                      </a:r>
                      <a:endParaRPr b="1" sz="10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r>
                        <a:rPr b="1" baseline="-25000" lang="en-US" sz="10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out2</a:t>
                      </a:r>
                      <a:r>
                        <a:rPr b="1" lang="en-US" sz="10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(V)</a:t>
                      </a:r>
                      <a:endParaRPr b="1" sz="10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</a:tr>
              <a:tr h="284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4.003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2.21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2.21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84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5.002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3.319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4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6.002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4.199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4.199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84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7.003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4.987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4.987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4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8.002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4.988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4.988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84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9.003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4.988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4.987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4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10.002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4.987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4.987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84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11.002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4.987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4.987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4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11.995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4.987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4.987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84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12.995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4.987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4.987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4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13.994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4.987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4.987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84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14.994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4.987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4.987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4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15.993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4.986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4.986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</a:tbl>
          </a:graphicData>
        </a:graphic>
      </p:graphicFrame>
      <p:pic>
        <p:nvPicPr>
          <p:cNvPr id="152" name="Google Shape;152;g1730d4ceba5_2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8738" y="2860350"/>
            <a:ext cx="3742851" cy="23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1730d4ceba5_2_36"/>
          <p:cNvPicPr preferRelativeResize="0"/>
          <p:nvPr/>
        </p:nvPicPr>
        <p:blipFill rotWithShape="1">
          <a:blip r:embed="rId4">
            <a:alphaModFix/>
          </a:blip>
          <a:srcRect b="7834" l="0" r="0" t="0"/>
          <a:stretch/>
        </p:blipFill>
        <p:spPr>
          <a:xfrm>
            <a:off x="7112225" y="2884350"/>
            <a:ext cx="1831576" cy="22507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1730d4ceba5_2_36"/>
          <p:cNvSpPr txBox="1"/>
          <p:nvPr/>
        </p:nvSpPr>
        <p:spPr>
          <a:xfrm>
            <a:off x="4132775" y="5211250"/>
            <a:ext cx="171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Line Regulation Graph</a:t>
            </a:r>
            <a:endParaRPr sz="1200"/>
          </a:p>
        </p:txBody>
      </p:sp>
      <p:sp>
        <p:nvSpPr>
          <p:cNvPr id="155" name="Google Shape;155;g1730d4ceba5_2_36"/>
          <p:cNvSpPr txBox="1"/>
          <p:nvPr/>
        </p:nvSpPr>
        <p:spPr>
          <a:xfrm>
            <a:off x="664475" y="6356450"/>
            <a:ext cx="171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Line Regulation Table</a:t>
            </a:r>
            <a:endParaRPr sz="1200"/>
          </a:p>
        </p:txBody>
      </p:sp>
      <p:sp>
        <p:nvSpPr>
          <p:cNvPr id="156" name="Google Shape;156;g1730d4ceba5_2_36"/>
          <p:cNvSpPr txBox="1"/>
          <p:nvPr/>
        </p:nvSpPr>
        <p:spPr>
          <a:xfrm>
            <a:off x="7112225" y="5118850"/>
            <a:ext cx="183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Buck Converter PCB Setup</a:t>
            </a:r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730d4ceba5_4_1"/>
          <p:cNvSpPr txBox="1"/>
          <p:nvPr>
            <p:ph type="title"/>
          </p:nvPr>
        </p:nvSpPr>
        <p:spPr>
          <a:xfrm>
            <a:off x="609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Power Supply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88"/>
              <a:t>Camille Watson</a:t>
            </a:r>
            <a:endParaRPr/>
          </a:p>
        </p:txBody>
      </p:sp>
      <p:sp>
        <p:nvSpPr>
          <p:cNvPr id="162" name="Google Shape;162;g1730d4ceba5_4_1"/>
          <p:cNvSpPr txBox="1"/>
          <p:nvPr>
            <p:ph type="title"/>
          </p:nvPr>
        </p:nvSpPr>
        <p:spPr>
          <a:xfrm>
            <a:off x="609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Power Supply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88"/>
              <a:t>Camille Watson</a:t>
            </a:r>
            <a:endParaRPr/>
          </a:p>
        </p:txBody>
      </p:sp>
      <p:pic>
        <p:nvPicPr>
          <p:cNvPr id="163" name="Google Shape;163;g1730d4ceba5_4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800" y="3644500"/>
            <a:ext cx="3859051" cy="250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1730d4ceba5_4_1"/>
          <p:cNvPicPr preferRelativeResize="0"/>
          <p:nvPr/>
        </p:nvPicPr>
        <p:blipFill rotWithShape="1">
          <a:blip r:embed="rId4">
            <a:alphaModFix/>
          </a:blip>
          <a:srcRect b="0" l="4758" r="2845" t="0"/>
          <a:stretch/>
        </p:blipFill>
        <p:spPr>
          <a:xfrm>
            <a:off x="813887" y="2300575"/>
            <a:ext cx="2666826" cy="384840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1730d4ceba5_4_1"/>
          <p:cNvSpPr txBox="1"/>
          <p:nvPr/>
        </p:nvSpPr>
        <p:spPr>
          <a:xfrm>
            <a:off x="813950" y="6148975"/>
            <a:ext cx="2666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Integration between Power Supply and Raspberry Pi</a:t>
            </a:r>
            <a:endParaRPr sz="1200"/>
          </a:p>
        </p:txBody>
      </p:sp>
      <p:sp>
        <p:nvSpPr>
          <p:cNvPr id="166" name="Google Shape;166;g1730d4ceba5_4_1"/>
          <p:cNvSpPr txBox="1"/>
          <p:nvPr/>
        </p:nvSpPr>
        <p:spPr>
          <a:xfrm>
            <a:off x="5091963" y="6148975"/>
            <a:ext cx="266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Stress Test Readings</a:t>
            </a:r>
            <a:endParaRPr sz="1200"/>
          </a:p>
        </p:txBody>
      </p:sp>
      <p:sp>
        <p:nvSpPr>
          <p:cNvPr id="167" name="Google Shape;167;g1730d4ceba5_4_1"/>
          <p:cNvSpPr txBox="1"/>
          <p:nvPr/>
        </p:nvSpPr>
        <p:spPr>
          <a:xfrm>
            <a:off x="4121325" y="2075025"/>
            <a:ext cx="44556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sng"/>
              <a:t>Stress Test:</a:t>
            </a:r>
            <a:endParaRPr b="1" sz="1300" u="sng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i="1" lang="en-US" sz="1300"/>
              <a:t>Method:</a:t>
            </a:r>
            <a:r>
              <a:rPr lang="en-US" sz="1300"/>
              <a:t> Delivered a load onto the CPU in order to draw a larger voltage drop with a higher amperage and test the reliability of the power supply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i="1" lang="en-US" sz="1300"/>
              <a:t>Results: </a:t>
            </a:r>
            <a:r>
              <a:rPr lang="en-US" sz="1300"/>
              <a:t>After approximately 7-8 minutes of running the stress test, the power supply only experienced a voltage drop of ~100mV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730d4ceba5_2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Image Pre/Post-Processing Program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50"/>
              <a:t>Albin Myscich</a:t>
            </a:r>
            <a:endParaRPr sz="185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/>
          </a:p>
        </p:txBody>
      </p:sp>
      <p:graphicFrame>
        <p:nvGraphicFramePr>
          <p:cNvPr id="173" name="Google Shape;173;g1730d4ceba5_2_0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{11974B27-24B8-424B-9478-2ED795F444C4}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19.6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FoFi-Raspberry Pi integration </a:t>
                      </a:r>
                      <a:r>
                        <a:rPr lang="en-US" sz="1800"/>
                        <a:t>testing</a:t>
                      </a:r>
                      <a:endParaRPr sz="1800"/>
                    </a:p>
                    <a:p>
                      <a:pPr indent="-342900" lvl="1" marL="9144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○"/>
                      </a:pPr>
                      <a:r>
                        <a:rPr lang="en-US" sz="1800"/>
                        <a:t>Hardware support limits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Star Outlier Detection</a:t>
                      </a:r>
                      <a:endParaRPr sz="1800"/>
                    </a:p>
                    <a:p>
                      <a:pPr indent="-342900" lvl="1" marL="9144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○"/>
                      </a:pPr>
                      <a:r>
                        <a:rPr lang="en-US" sz="1800"/>
                        <a:t>Median and Interquartile Deviation Method (IQD)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FoFi-Raspberry Pi software translation</a:t>
                      </a:r>
                      <a:endParaRPr sz="1800"/>
                    </a:p>
                    <a:p>
                      <a:pPr indent="-342900" lvl="1" marL="9144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○"/>
                      </a:pPr>
                      <a:r>
                        <a:rPr lang="en-US" sz="1800"/>
                        <a:t>Lightweight </a:t>
                      </a:r>
                      <a:r>
                        <a:rPr lang="en-US" sz="1800"/>
                        <a:t>derivative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Continued FoFi-Raspberry Pi integration testing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730d4ceba5_2_42"/>
          <p:cNvSpPr txBox="1"/>
          <p:nvPr>
            <p:ph idx="1" type="body"/>
          </p:nvPr>
        </p:nvSpPr>
        <p:spPr>
          <a:xfrm>
            <a:off x="457200" y="2049275"/>
            <a:ext cx="8382000" cy="45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400050" lvl="0" marL="457200" rtl="0" algn="l">
              <a:spcBef>
                <a:spcPts val="360"/>
              </a:spcBef>
              <a:spcAft>
                <a:spcPts val="0"/>
              </a:spcAft>
              <a:buSzPts val="2700"/>
              <a:buChar char="•"/>
            </a:pPr>
            <a:r>
              <a:rPr lang="en-US" sz="2700"/>
              <a:t>Collected data contains noise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 sz="2700"/>
              <a:t>Median and Interquartile Deviation Method (IQD)</a:t>
            </a:r>
            <a:endParaRPr sz="2700"/>
          </a:p>
          <a:p>
            <a:pPr indent="-400050" lvl="1" marL="914400" rtl="0" algn="l">
              <a:spcBef>
                <a:spcPts val="0"/>
              </a:spcBef>
              <a:spcAft>
                <a:spcPts val="0"/>
              </a:spcAft>
              <a:buSzPts val="2700"/>
              <a:buChar char="–"/>
            </a:pPr>
            <a:r>
              <a:rPr lang="en-US" sz="2700"/>
              <a:t>Half Width Flux Diameter Metric</a:t>
            </a:r>
            <a:endParaRPr sz="2700"/>
          </a:p>
          <a:p>
            <a:pPr indent="-400050" lvl="1" marL="914400" rtl="0" algn="l">
              <a:spcBef>
                <a:spcPts val="0"/>
              </a:spcBef>
              <a:spcAft>
                <a:spcPts val="0"/>
              </a:spcAft>
              <a:buSzPts val="2700"/>
              <a:buChar char="–"/>
            </a:pPr>
            <a:r>
              <a:rPr lang="en-US" sz="2700"/>
              <a:t>4th quantile of the residuals</a:t>
            </a:r>
            <a:endParaRPr sz="2700"/>
          </a:p>
          <a:p>
            <a:pPr indent="-400050" lvl="2" marL="1371600" rtl="0" algn="l"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 sz="2700"/>
              <a:t>IQR = Q3 - Q1</a:t>
            </a:r>
            <a:endParaRPr sz="2700"/>
          </a:p>
          <a:p>
            <a:pPr indent="-400050" lvl="2" marL="1371600" rtl="0" algn="l"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 sz="2700"/>
              <a:t>UB: (Q3 + 1.5 * IQR)</a:t>
            </a:r>
            <a:endParaRPr sz="2700"/>
          </a:p>
          <a:p>
            <a:pPr indent="-400050" lvl="1" marL="914400" rtl="0" algn="l">
              <a:spcBef>
                <a:spcPts val="0"/>
              </a:spcBef>
              <a:spcAft>
                <a:spcPts val="0"/>
              </a:spcAft>
              <a:buSzPts val="2700"/>
              <a:buChar char="–"/>
            </a:pPr>
            <a:r>
              <a:rPr lang="en-US" sz="2700"/>
              <a:t>Acceptance factor of 1.5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 sz="2700"/>
              <a:t>Outlier if residual is greater </a:t>
            </a:r>
            <a:endParaRPr sz="27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700"/>
              <a:t>than acceptance factor</a:t>
            </a:r>
            <a:endParaRPr sz="2700"/>
          </a:p>
          <a:p>
            <a:pPr indent="-400050" lvl="0" marL="457200" rtl="0" algn="l">
              <a:spcBef>
                <a:spcPts val="360"/>
              </a:spcBef>
              <a:spcAft>
                <a:spcPts val="0"/>
              </a:spcAft>
              <a:buSzPts val="2700"/>
              <a:buChar char="•"/>
            </a:pPr>
            <a:r>
              <a:rPr lang="en-US" sz="2700"/>
              <a:t>Curve matching without the </a:t>
            </a:r>
            <a:endParaRPr sz="27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700"/>
              <a:t>detected outliers</a:t>
            </a:r>
            <a:endParaRPr sz="2700"/>
          </a:p>
          <a:p>
            <a:pPr indent="-400050" lvl="1" marL="914400" rtl="0" algn="l">
              <a:spcBef>
                <a:spcPts val="360"/>
              </a:spcBef>
              <a:spcAft>
                <a:spcPts val="0"/>
              </a:spcAft>
              <a:buSzPts val="2700"/>
              <a:buChar char="–"/>
            </a:pPr>
            <a:r>
              <a:rPr lang="en-US" sz="2700"/>
              <a:t>Default boundary is 15% of the data points</a:t>
            </a:r>
            <a:endParaRPr sz="2700"/>
          </a:p>
        </p:txBody>
      </p:sp>
      <p:sp>
        <p:nvSpPr>
          <p:cNvPr id="179" name="Google Shape;179;g1730d4ceba5_2_42"/>
          <p:cNvSpPr txBox="1"/>
          <p:nvPr>
            <p:ph type="title"/>
          </p:nvPr>
        </p:nvSpPr>
        <p:spPr>
          <a:xfrm>
            <a:off x="609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Image Pre/Post-Processing Program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50"/>
              <a:t>Albin Myscich</a:t>
            </a:r>
            <a:endParaRPr sz="185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80" name="Google Shape;180;g1730d4ceba5_2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0225" y="3102925"/>
            <a:ext cx="2964675" cy="275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1730d4ceba5_2_42"/>
          <p:cNvSpPr txBox="1"/>
          <p:nvPr/>
        </p:nvSpPr>
        <p:spPr>
          <a:xfrm>
            <a:off x="6607900" y="6072200"/>
            <a:ext cx="2536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Yellow - outliers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Green - Ideal samples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Red - Sampled values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"/>
          <p:cNvSpPr txBox="1"/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Execution &amp; Validation Plan </a:t>
            </a:r>
            <a:br>
              <a:rPr lang="en-US"/>
            </a:br>
            <a:endParaRPr/>
          </a:p>
        </p:txBody>
      </p:sp>
      <p:pic>
        <p:nvPicPr>
          <p:cNvPr id="187" name="Google Shape;18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3088" y="1381550"/>
            <a:ext cx="6017825" cy="525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730d4ceba5_2_58"/>
          <p:cNvSpPr txBox="1"/>
          <p:nvPr>
            <p:ph idx="1" type="body"/>
          </p:nvPr>
        </p:nvSpPr>
        <p:spPr>
          <a:xfrm>
            <a:off x="457200" y="1390495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b="1" lang="en-US" sz="7200"/>
              <a:t>Thank You</a:t>
            </a:r>
            <a:endParaRPr b="1" sz="72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t/>
            </a:r>
            <a:endParaRPr b="1" sz="7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7200"/>
              <a:t>Questions?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730d4ceba5_1_5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Summary</a:t>
            </a:r>
            <a:endParaRPr/>
          </a:p>
        </p:txBody>
      </p:sp>
      <p:sp>
        <p:nvSpPr>
          <p:cNvPr id="66" name="Google Shape;66;g1730d4ceba5_1_51"/>
          <p:cNvSpPr txBox="1"/>
          <p:nvPr>
            <p:ph idx="1" type="body"/>
          </p:nvPr>
        </p:nvSpPr>
        <p:spPr>
          <a:xfrm>
            <a:off x="72300" y="1852875"/>
            <a:ext cx="4499700" cy="41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81317" lvl="0" marL="342900" rtl="0" algn="l">
              <a:spcBef>
                <a:spcPts val="0"/>
              </a:spcBef>
              <a:spcAft>
                <a:spcPts val="0"/>
              </a:spcAft>
              <a:buSzPct val="96296"/>
              <a:buChar char="•"/>
            </a:pPr>
            <a:r>
              <a:rPr lang="en-US" sz="2700"/>
              <a:t>Telescope focusing &amp; image processing automation</a:t>
            </a:r>
            <a:endParaRPr/>
          </a:p>
          <a:p>
            <a: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00"/>
              <a:t>Product Will:</a:t>
            </a:r>
            <a:endParaRPr b="1" i="1" sz="2700"/>
          </a:p>
          <a:p>
            <a:pPr indent="-38719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700"/>
              <a:t>Stream current images to dev board using an imager</a:t>
            </a:r>
            <a:endParaRPr sz="2700"/>
          </a:p>
          <a:p>
            <a:pPr indent="-38719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700"/>
              <a:t>Autofocus using a stepper motor interface</a:t>
            </a:r>
            <a:endParaRPr sz="2700"/>
          </a:p>
          <a:p>
            <a:pPr indent="-38719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700"/>
              <a:t>Display focused image post processing through a GUI</a:t>
            </a:r>
            <a:endParaRPr sz="2600"/>
          </a:p>
        </p:txBody>
      </p:sp>
      <p:pic>
        <p:nvPicPr>
          <p:cNvPr id="67" name="Google Shape;67;g1730d4ceba5_1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896328"/>
            <a:ext cx="4499700" cy="2076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730d4ceba5_1_10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Integrated System Diagram </a:t>
            </a:r>
            <a:endParaRPr/>
          </a:p>
        </p:txBody>
      </p:sp>
      <p:pic>
        <p:nvPicPr>
          <p:cNvPr id="73" name="Google Shape;73;g1730d4ceba5_1_102"/>
          <p:cNvPicPr preferRelativeResize="0"/>
          <p:nvPr/>
        </p:nvPicPr>
        <p:blipFill rotWithShape="1">
          <a:blip r:embed="rId3">
            <a:alphaModFix/>
          </a:blip>
          <a:srcRect b="0" l="8647" r="22939" t="18374"/>
          <a:stretch/>
        </p:blipFill>
        <p:spPr>
          <a:xfrm>
            <a:off x="960700" y="1852925"/>
            <a:ext cx="2800401" cy="4454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" name="Google Shape;74;g1730d4ceba5_1_102"/>
          <p:cNvCxnSpPr/>
          <p:nvPr/>
        </p:nvCxnSpPr>
        <p:spPr>
          <a:xfrm>
            <a:off x="4072425" y="2358050"/>
            <a:ext cx="1601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" name="Google Shape;75;g1730d4ceba5_1_102"/>
          <p:cNvSpPr txBox="1"/>
          <p:nvPr/>
        </p:nvSpPr>
        <p:spPr>
          <a:xfrm>
            <a:off x="960650" y="6307800"/>
            <a:ext cx="280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Imager and motor integration with telescope and mount</a:t>
            </a:r>
            <a:endParaRPr/>
          </a:p>
        </p:txBody>
      </p:sp>
      <p:sp>
        <p:nvSpPr>
          <p:cNvPr id="76" name="Google Shape;76;g1730d4ceba5_1_102"/>
          <p:cNvSpPr txBox="1"/>
          <p:nvPr/>
        </p:nvSpPr>
        <p:spPr>
          <a:xfrm>
            <a:off x="5746250" y="3811600"/>
            <a:ext cx="171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 Interface</a:t>
            </a:r>
            <a:endParaRPr/>
          </a:p>
        </p:txBody>
      </p:sp>
      <p:cxnSp>
        <p:nvCxnSpPr>
          <p:cNvPr id="77" name="Google Shape;77;g1730d4ceba5_1_102"/>
          <p:cNvCxnSpPr/>
          <p:nvPr/>
        </p:nvCxnSpPr>
        <p:spPr>
          <a:xfrm rot="10800000">
            <a:off x="4018450" y="3566550"/>
            <a:ext cx="1601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" name="Google Shape;78;g1730d4ceba5_1_102"/>
          <p:cNvSpPr txBox="1"/>
          <p:nvPr/>
        </p:nvSpPr>
        <p:spPr>
          <a:xfrm>
            <a:off x="4126600" y="1886450"/>
            <a:ext cx="145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Display</a:t>
            </a:r>
            <a:endParaRPr/>
          </a:p>
        </p:txBody>
      </p:sp>
      <p:sp>
        <p:nvSpPr>
          <p:cNvPr id="79" name="Google Shape;79;g1730d4ceba5_1_102"/>
          <p:cNvSpPr txBox="1"/>
          <p:nvPr/>
        </p:nvSpPr>
        <p:spPr>
          <a:xfrm>
            <a:off x="4092238" y="2735250"/>
            <a:ext cx="1454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Autofocus &amp; Image Process Input</a:t>
            </a:r>
            <a:endParaRPr/>
          </a:p>
        </p:txBody>
      </p:sp>
      <p:sp>
        <p:nvSpPr>
          <p:cNvPr id="80" name="Google Shape;80;g1730d4ceba5_1_102"/>
          <p:cNvSpPr txBox="1"/>
          <p:nvPr/>
        </p:nvSpPr>
        <p:spPr>
          <a:xfrm>
            <a:off x="5803700" y="6415500"/>
            <a:ext cx="160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Power Supply</a:t>
            </a:r>
            <a:endParaRPr/>
          </a:p>
        </p:txBody>
      </p:sp>
      <p:cxnSp>
        <p:nvCxnSpPr>
          <p:cNvPr id="81" name="Google Shape;81;g1730d4ceba5_1_102"/>
          <p:cNvCxnSpPr/>
          <p:nvPr/>
        </p:nvCxnSpPr>
        <p:spPr>
          <a:xfrm rot="10800000">
            <a:off x="3952825" y="5173100"/>
            <a:ext cx="1601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2" name="Google Shape;82;g1730d4ceba5_1_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3700" y="1852875"/>
            <a:ext cx="1601700" cy="200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g1730d4ceba5_1_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4376" y="4211800"/>
            <a:ext cx="1680349" cy="2240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730d4ceba5_1_16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Timeline </a:t>
            </a:r>
            <a:endParaRPr/>
          </a:p>
        </p:txBody>
      </p:sp>
      <p:sp>
        <p:nvSpPr>
          <p:cNvPr id="89" name="Google Shape;89;g1730d4ceba5_1_162"/>
          <p:cNvSpPr txBox="1"/>
          <p:nvPr/>
        </p:nvSpPr>
        <p:spPr>
          <a:xfrm>
            <a:off x="2152073" y="4374760"/>
            <a:ext cx="416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g1730d4ceba5_1_162"/>
          <p:cNvSpPr txBox="1"/>
          <p:nvPr/>
        </p:nvSpPr>
        <p:spPr>
          <a:xfrm>
            <a:off x="341745" y="1705986"/>
            <a:ext cx="908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1" name="Google Shape;91;g1730d4ceba5_1_162"/>
          <p:cNvGraphicFramePr/>
          <p:nvPr/>
        </p:nvGraphicFramePr>
        <p:xfrm>
          <a:off x="306422" y="238457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{11974B27-24B8-424B-9478-2ED795F444C4}</a:tableStyleId>
              </a:tblPr>
              <a:tblGrid>
                <a:gridCol w="1082550"/>
                <a:gridCol w="1078400"/>
                <a:gridCol w="1080450"/>
                <a:gridCol w="1080450"/>
                <a:gridCol w="1088800"/>
                <a:gridCol w="1137425"/>
                <a:gridCol w="1027600"/>
                <a:gridCol w="955475"/>
              </a:tblGrid>
              <a:tr h="2088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Subsystem Designs and Testing</a:t>
                      </a:r>
                      <a:endParaRPr sz="10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/>
                        <a:t>(completed </a:t>
                      </a:r>
                      <a:r>
                        <a:rPr b="1" lang="en-US" sz="1000"/>
                        <a:t>4</a:t>
                      </a:r>
                      <a:r>
                        <a:rPr b="1" lang="en-US" sz="1000" u="none" cap="none" strike="noStrike"/>
                        <a:t>/</a:t>
                      </a:r>
                      <a:r>
                        <a:rPr b="1" lang="en-US" sz="1000"/>
                        <a:t>2</a:t>
                      </a:r>
                      <a:r>
                        <a:rPr b="1" lang="en-US" sz="1000" u="none" cap="none" strike="noStrike"/>
                        <a:t>1)</a:t>
                      </a:r>
                      <a:endParaRPr b="1" sz="10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Integration of Motors, Autofocusing Program, and Imager Subsystems </a:t>
                      </a:r>
                      <a:endParaRPr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1" lang="en-US" sz="1000">
                          <a:solidFill>
                            <a:srgbClr val="000000"/>
                          </a:solidFill>
                        </a:rPr>
                        <a:t>(to completed by 10/</a:t>
                      </a:r>
                      <a:r>
                        <a:rPr b="1" lang="en-US" sz="1000"/>
                        <a:t>14</a:t>
                      </a:r>
                      <a:r>
                        <a:rPr b="1" lang="en-US" sz="1000">
                          <a:solidFill>
                            <a:srgbClr val="000000"/>
                          </a:solidFill>
                        </a:rPr>
                        <a:t>)</a:t>
                      </a:r>
                      <a:endParaRPr b="1" sz="10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45675" marB="4567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Integration of</a:t>
                      </a:r>
                      <a:r>
                        <a:rPr lang="en-US" sz="1000"/>
                        <a:t> Image Processor and GUI</a:t>
                      </a:r>
                      <a:br>
                        <a:rPr lang="en-US" sz="1000" u="none" cap="none" strike="noStrike"/>
                      </a:br>
                      <a:endParaRPr sz="10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/>
                        <a:t>(to completed by </a:t>
                      </a:r>
                      <a:r>
                        <a:rPr b="1" lang="en-US" sz="1000"/>
                        <a:t>10/14</a:t>
                      </a:r>
                      <a:r>
                        <a:rPr b="1" lang="en-US" sz="1000" u="none" cap="none" strike="noStrike"/>
                        <a:t>)</a:t>
                      </a:r>
                      <a:endParaRPr b="1" sz="10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Integration of Power Supply with all Dependent Subsystems </a:t>
                      </a:r>
                      <a:endParaRPr sz="10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rgbClr val="000000"/>
                          </a:solidFill>
                        </a:rPr>
                        <a:t>(to completed by 10/</a:t>
                      </a:r>
                      <a:r>
                        <a:rPr b="1" lang="en-US" sz="1000"/>
                        <a:t>14</a:t>
                      </a:r>
                      <a:r>
                        <a:rPr b="1" lang="en-US" sz="1000">
                          <a:solidFill>
                            <a:srgbClr val="000000"/>
                          </a:solidFill>
                        </a:rPr>
                        <a:t>)</a:t>
                      </a:r>
                      <a:endParaRPr b="1" sz="10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45675" marB="4567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Final Integration </a:t>
                      </a:r>
                      <a:endParaRPr sz="10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000" u="none" cap="none" strike="noStrike"/>
                      </a:br>
                      <a:r>
                        <a:rPr b="1" lang="en-US" sz="1000" u="none" cap="none" strike="noStrike"/>
                        <a:t>(to complete by 10/</a:t>
                      </a:r>
                      <a:r>
                        <a:rPr b="1" lang="en-US" sz="1000"/>
                        <a:t>28</a:t>
                      </a:r>
                      <a:r>
                        <a:rPr b="1" lang="en-US" sz="1000" u="none" cap="none" strike="noStrike"/>
                        <a:t>)</a:t>
                      </a:r>
                      <a:endParaRPr b="1" sz="10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System Test</a:t>
                      </a:r>
                      <a:br>
                        <a:rPr lang="en-US" sz="1000" u="none" cap="none" strike="noStrike"/>
                      </a:br>
                      <a:endParaRPr sz="10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/>
                        <a:t>(to complete </a:t>
                      </a:r>
                      <a:endParaRPr b="1" sz="10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/>
                        <a:t>by 11/</a:t>
                      </a:r>
                      <a:r>
                        <a:rPr b="1" lang="en-US" sz="1000"/>
                        <a:t>11</a:t>
                      </a:r>
                      <a:r>
                        <a:rPr b="1" lang="en-US" sz="1000" u="none" cap="none" strike="noStrike"/>
                        <a:t>)</a:t>
                      </a:r>
                      <a:endParaRPr b="1" sz="10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Validation</a:t>
                      </a:r>
                      <a:br>
                        <a:rPr lang="en-US" sz="1000" u="none" cap="none" strike="noStrike"/>
                      </a:br>
                      <a:endParaRPr sz="10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/>
                        <a:t>(to complete by 11/2</a:t>
                      </a:r>
                      <a:r>
                        <a:rPr b="1" lang="en-US" sz="1000"/>
                        <a:t>8</a:t>
                      </a:r>
                      <a:r>
                        <a:rPr b="1" lang="en-US" sz="1000" u="none" cap="none" strike="noStrike"/>
                        <a:t>)</a:t>
                      </a:r>
                      <a:endParaRPr b="1" sz="10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Demo and Report </a:t>
                      </a:r>
                      <a:br>
                        <a:rPr lang="en-US" sz="1000" u="none" cap="none" strike="noStrike"/>
                      </a:br>
                      <a:endParaRPr sz="10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/>
                        <a:t>(to complete by 12/</a:t>
                      </a:r>
                      <a:r>
                        <a:rPr b="1" lang="en-US" sz="1000"/>
                        <a:t>2</a:t>
                      </a:r>
                      <a:r>
                        <a:rPr b="1" lang="en-US" sz="1000" u="none" cap="none" strike="noStrike"/>
                        <a:t>)</a:t>
                      </a:r>
                      <a:endParaRPr b="1" sz="10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730d4ceba5_2_48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Motor Assembly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20"/>
              <a:t>Alonna Too-Chiobi</a:t>
            </a:r>
            <a:endParaRPr/>
          </a:p>
        </p:txBody>
      </p:sp>
      <p:graphicFrame>
        <p:nvGraphicFramePr>
          <p:cNvPr id="97" name="Google Shape;97;g1730d4ceba5_2_48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{11974B27-24B8-424B-9478-2ED795F444C4}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11.5 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Rectified issues with motor control program and re-validated performance 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Design, print, and test gear box 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Complete integration of Autofocusing Program and Motor Assembly subsystems 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Complete ongoing validation of Motor function while powered by Power Supply subsystem 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 txBox="1"/>
          <p:nvPr>
            <p:ph type="title"/>
          </p:nvPr>
        </p:nvSpPr>
        <p:spPr>
          <a:xfrm>
            <a:off x="609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Motor Assembly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20"/>
              <a:t>Alonna Too-Chiobi</a:t>
            </a:r>
            <a:endParaRPr/>
          </a:p>
        </p:txBody>
      </p:sp>
      <p:pic>
        <p:nvPicPr>
          <p:cNvPr id="103" name="Google Shape;103;p8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813" y="2005277"/>
            <a:ext cx="7349179" cy="4547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730d4ceba5_0_30"/>
          <p:cNvSpPr txBox="1"/>
          <p:nvPr>
            <p:ph type="title"/>
          </p:nvPr>
        </p:nvSpPr>
        <p:spPr>
          <a:xfrm>
            <a:off x="384450" y="827152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Motor Assembly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20"/>
              <a:t>Alonna Too-Chiobi</a:t>
            </a:r>
            <a:endParaRPr sz="298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09" name="Google Shape;109;g1730d4ceba5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770463" y="1198425"/>
            <a:ext cx="3457574" cy="46100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1730d4ceba5_0_30"/>
          <p:cNvSpPr txBox="1"/>
          <p:nvPr/>
        </p:nvSpPr>
        <p:spPr>
          <a:xfrm>
            <a:off x="1933500" y="5590875"/>
            <a:ext cx="5277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Gear Ratio = Teeth of driven gear/Teeth of driver gear = 1.667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400 steps = 360 degrees for motor shaft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666.8 steps = 360 degrees for focuser shaft </a:t>
            </a:r>
            <a:endParaRPr/>
          </a:p>
        </p:txBody>
      </p:sp>
      <p:sp>
        <p:nvSpPr>
          <p:cNvPr id="111" name="Google Shape;111;g1730d4ceba5_0_30"/>
          <p:cNvSpPr txBox="1"/>
          <p:nvPr/>
        </p:nvSpPr>
        <p:spPr>
          <a:xfrm>
            <a:off x="2194200" y="5190675"/>
            <a:ext cx="46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Figure: Gear assembly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730d4ceba5_2_2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Imager &amp; Mounting Assembly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20"/>
              <a:t>Joseph Basdeo</a:t>
            </a:r>
            <a:endParaRPr/>
          </a:p>
        </p:txBody>
      </p:sp>
      <p:graphicFrame>
        <p:nvGraphicFramePr>
          <p:cNvPr id="117" name="Google Shape;117;g1730d4ceba5_2_20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{11974B27-24B8-424B-9478-2ED795F444C4}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9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Obtained higher magnification lenses from sponsor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Stabilized </a:t>
                      </a:r>
                      <a:r>
                        <a:rPr lang="en-US" sz="1800"/>
                        <a:t>counterweight</a:t>
                      </a:r>
                      <a:r>
                        <a:rPr lang="en-US" sz="1800"/>
                        <a:t> assembly 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Designed and printed imager mounts for new eyepieces 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Finalized GUI menu application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Ongoing system validation with focuser software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Developing error testing for high light pollution scenarios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Optimizing shutter speed for increased focusing performance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730d4ceba5_2_30"/>
          <p:cNvSpPr txBox="1"/>
          <p:nvPr>
            <p:ph type="title"/>
          </p:nvPr>
        </p:nvSpPr>
        <p:spPr>
          <a:xfrm>
            <a:off x="609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Imager &amp; Mounting Assembly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20"/>
              <a:t>Joseph Basdeo</a:t>
            </a:r>
            <a:endParaRPr/>
          </a:p>
        </p:txBody>
      </p:sp>
      <p:pic>
        <p:nvPicPr>
          <p:cNvPr id="123" name="Google Shape;123;g1730d4ceba5_2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7150" y="2461100"/>
            <a:ext cx="2908226" cy="261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1730d4ceba5_2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8675" y="2475400"/>
            <a:ext cx="3306391" cy="272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1730d4ceba5_2_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200" y="2475398"/>
            <a:ext cx="2179643" cy="272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1730d4ceba5_2_30"/>
          <p:cNvSpPr txBox="1"/>
          <p:nvPr/>
        </p:nvSpPr>
        <p:spPr>
          <a:xfrm>
            <a:off x="275100" y="5325275"/>
            <a:ext cx="176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Menu</a:t>
            </a:r>
            <a:endParaRPr/>
          </a:p>
        </p:txBody>
      </p:sp>
      <p:sp>
        <p:nvSpPr>
          <p:cNvPr id="127" name="Google Shape;127;g1730d4ceba5_2_30"/>
          <p:cNvSpPr txBox="1"/>
          <p:nvPr/>
        </p:nvSpPr>
        <p:spPr>
          <a:xfrm>
            <a:off x="3097013" y="5325275"/>
            <a:ext cx="176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Folder of capture imagers</a:t>
            </a:r>
            <a:endParaRPr/>
          </a:p>
        </p:txBody>
      </p:sp>
      <p:sp>
        <p:nvSpPr>
          <p:cNvPr id="128" name="Google Shape;128;g1730d4ceba5_2_30"/>
          <p:cNvSpPr txBox="1"/>
          <p:nvPr/>
        </p:nvSpPr>
        <p:spPr>
          <a:xfrm>
            <a:off x="6387613" y="5325275"/>
            <a:ext cx="176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Display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Nowka, Kevin J.</dc:creator>
</cp:coreProperties>
</file>